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9" r:id="rId6"/>
    <p:sldId id="261" r:id="rId7"/>
    <p:sldId id="265" r:id="rId8"/>
    <p:sldId id="269" r:id="rId9"/>
    <p:sldId id="267" r:id="rId10"/>
    <p:sldId id="268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D42"/>
    <a:srgbClr val="55565A"/>
    <a:srgbClr val="A0B33A"/>
    <a:srgbClr val="C7C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347D0-D8BE-48EA-A9B6-A0C5D1604425}" v="167" dt="2024-03-05T22:52:1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9F2B8-A888-4733-B0BA-52DE704BE0E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747BB-2955-47A3-BDFC-D465EF7CF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0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https://www.mesotheliomahub.com/blog/americas-asbestos-piping/#:~:text=Asbestos%2Dcement%20pipes%20(AC),water%20distribution%20pipes%20are%20transite.</a:t>
            </a:r>
          </a:p>
          <a:p>
            <a:r>
              <a:rPr lang="en-US" dirty="0"/>
              <a:t>18%</a:t>
            </a:r>
          </a:p>
          <a:p>
            <a:r>
              <a:rPr lang="en-US" dirty="0"/>
              <a:t>https://www.safewater.org/fact-sheets-1/2017/1/18/asbestos-in-water-and-asbestos-cement-water-pipes</a:t>
            </a:r>
          </a:p>
          <a:p>
            <a:r>
              <a:rPr lang="en-US" dirty="0"/>
              <a:t>18%</a:t>
            </a:r>
          </a:p>
          <a:p>
            <a:endParaRPr lang="en-US" dirty="0"/>
          </a:p>
          <a:p>
            <a:r>
              <a:rPr lang="en-US" dirty="0"/>
              <a:t>https://www.epa.gov/asbestos/epa-actions-protect-public-exposure-asbestos#:~:text=In%201975%2C%20EPA%20banned%20installation,applied%20and%20friable%20after%20drying.</a:t>
            </a:r>
          </a:p>
          <a:p>
            <a:r>
              <a:rPr lang="en-US" dirty="0"/>
              <a:t>1975 AC pipe was banded</a:t>
            </a:r>
          </a:p>
          <a:p>
            <a:endParaRPr lang="en-US" dirty="0"/>
          </a:p>
          <a:p>
            <a:r>
              <a:rPr lang="en-US" dirty="0"/>
              <a:t>https://www.lanierlawfirm.com/mesothelioma/asbestos-exposure/products/pipes/#:~:text=Asbestos%20is%20a%20toxic%20substance,risk%20occupations%20for%20developing%20mesothelioma.</a:t>
            </a:r>
          </a:p>
          <a:p>
            <a:r>
              <a:rPr lang="en-US" dirty="0"/>
              <a:t>1930s-1970s</a:t>
            </a:r>
          </a:p>
          <a:p>
            <a:endParaRPr lang="en-US" dirty="0"/>
          </a:p>
          <a:p>
            <a:r>
              <a:rPr lang="en-US" dirty="0"/>
              <a:t>https://esemag.com/infrastructure/monitor-condition-aging-asbestos-cement-watermains/#:~:text=However%2C%20due%20to%20health%20concerns,was%20stopped%20in%20the%201980s.</a:t>
            </a:r>
          </a:p>
          <a:p>
            <a:r>
              <a:rPr lang="en-US" dirty="0"/>
              <a:t>Stopped using in the 80s</a:t>
            </a:r>
          </a:p>
          <a:p>
            <a:endParaRPr lang="en-US" dirty="0"/>
          </a:p>
          <a:p>
            <a:r>
              <a:rPr lang="en-US" dirty="0"/>
              <a:t>https://www.epa.gov/asbestos/epa-actions-protect-public-exposure-asbestos#:~:text=1989%20Partial%20Ban%20on%20the%20manufacture%2C%20import%2C%20processing%2C,after%20August%2025%2C%201989.%20These%20uses%20remain%20banned.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747BB-2955-47A3-BDFC-D465EF7CF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7BFA-EA30-F644-F433-3269C3C4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56B958-01B6-9C13-A706-3D76C6D93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8250B-3716-96E9-63A2-563DF4E5C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https://www.mesotheliomahub.com/blog/americas-asbestos-piping/#:~:text=Asbestos%2Dcement%20pipes%20(AC),water%20distribution%20pipes%20are%20transite.</a:t>
            </a:r>
          </a:p>
          <a:p>
            <a:r>
              <a:rPr lang="en-US" dirty="0"/>
              <a:t>18%</a:t>
            </a:r>
          </a:p>
          <a:p>
            <a:r>
              <a:rPr lang="en-US" dirty="0"/>
              <a:t>https://www.safewater.org/fact-sheets-1/2017/1/18/asbestos-in-water-and-asbestos-cement-water-pipes</a:t>
            </a:r>
          </a:p>
          <a:p>
            <a:r>
              <a:rPr lang="en-US" dirty="0"/>
              <a:t>18%</a:t>
            </a:r>
          </a:p>
          <a:p>
            <a:endParaRPr lang="en-US" dirty="0"/>
          </a:p>
          <a:p>
            <a:r>
              <a:rPr lang="en-US" dirty="0"/>
              <a:t>https://www.epa.gov/asbestos/epa-actions-protect-public-exposure-asbestos#:~:text=In%201975%2C%20EPA%20banned%20installation,applied%20and%20friable%20after%20drying.</a:t>
            </a:r>
          </a:p>
          <a:p>
            <a:r>
              <a:rPr lang="en-US" dirty="0"/>
              <a:t>1975 AC pipe was banded</a:t>
            </a:r>
          </a:p>
          <a:p>
            <a:endParaRPr lang="en-US" dirty="0"/>
          </a:p>
          <a:p>
            <a:r>
              <a:rPr lang="en-US" dirty="0"/>
              <a:t>https://www.lanierlawfirm.com/mesothelioma/asbestos-exposure/products/pipes/#:~:text=Asbestos%20is%20a%20toxic%20substance,risk%20occupations%20for%20developing%20mesothelioma.</a:t>
            </a:r>
          </a:p>
          <a:p>
            <a:r>
              <a:rPr lang="en-US" dirty="0"/>
              <a:t>1930s-1970s</a:t>
            </a:r>
          </a:p>
          <a:p>
            <a:endParaRPr lang="en-US" dirty="0"/>
          </a:p>
          <a:p>
            <a:r>
              <a:rPr lang="en-US" dirty="0"/>
              <a:t>https://esemag.com/infrastructure/monitor-condition-aging-asbestos-cement-watermains/#:~:text=However%2C%20due%20to%20health%20concerns,was%20stopped%20in%20the%201980s.</a:t>
            </a:r>
          </a:p>
          <a:p>
            <a:r>
              <a:rPr lang="en-US" dirty="0"/>
              <a:t>Stopped using in the 80s</a:t>
            </a:r>
          </a:p>
          <a:p>
            <a:endParaRPr lang="en-US" dirty="0"/>
          </a:p>
          <a:p>
            <a:r>
              <a:rPr lang="en-US" dirty="0"/>
              <a:t>https://www.epa.gov/asbestos/epa-actions-protect-public-exposure-asbestos#:~:text=1989%20Partial%20Ban%20on%20the%20manufacture%2C%20import%2C%20processing%2C,after%20August%2025%2C%201989.%20These%20uses%20remain%20banned.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2B130-C838-1A8D-41C3-B62EDC007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747BB-2955-47A3-BDFC-D465EF7CF8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6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565A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65A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55565A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55565A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55565A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55565A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4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2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8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7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6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0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2CE80-D51C-ABD0-3A67-7E075BB4CE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2080" y="6319052"/>
            <a:ext cx="11927840" cy="550254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94"/>
            <a:ext cx="2743200" cy="32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7C9C8"/>
                </a:solidFill>
                <a:latin typeface="Montserrat" panose="02000505000000020004" pitchFamily="2" charset="0"/>
              </a:defRPr>
            </a:lvl1pPr>
          </a:lstStyle>
          <a:p>
            <a:fld id="{B2933980-57FF-4278-AB3E-F59389F1E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white x and triangle shapes on a black background&#10;&#10;Description automatically generated">
            <a:extLst>
              <a:ext uri="{FF2B5EF4-FFF2-40B4-BE49-F238E27FC236}">
                <a16:creationId xmlns:a16="http://schemas.microsoft.com/office/drawing/2014/main" id="{5E8E2014-C58D-30DF-ABEE-0ADF854011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94"/>
            <a:ext cx="235038" cy="3865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34D2DD-0705-E2A4-9CC0-2F8F675F1154}"/>
              </a:ext>
            </a:extLst>
          </p:cNvPr>
          <p:cNvCxnSpPr>
            <a:cxnSpLocks/>
          </p:cNvCxnSpPr>
          <p:nvPr userDrawn="1"/>
        </p:nvCxnSpPr>
        <p:spPr>
          <a:xfrm>
            <a:off x="1201782" y="6571660"/>
            <a:ext cx="971006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8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5565A"/>
          </a:solidFill>
          <a:latin typeface="Montserrat Light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5565A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5565A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5565A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5565A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5565A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04B54F-340A-C7FF-3602-29D13F26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54" y="0"/>
            <a:ext cx="12195053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EEC022-2FF6-8BED-02C1-E7D9B76E3D3B}"/>
              </a:ext>
            </a:extLst>
          </p:cNvPr>
          <p:cNvSpPr/>
          <p:nvPr/>
        </p:nvSpPr>
        <p:spPr>
          <a:xfrm>
            <a:off x="-3051" y="0"/>
            <a:ext cx="12195051" cy="6858000"/>
          </a:xfrm>
          <a:prstGeom prst="rect">
            <a:avLst/>
          </a:prstGeom>
          <a:solidFill>
            <a:srgbClr val="55565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ACBB76-55DF-8196-DCD6-BCBEF90855BF}"/>
              </a:ext>
            </a:extLst>
          </p:cNvPr>
          <p:cNvSpPr/>
          <p:nvPr/>
        </p:nvSpPr>
        <p:spPr>
          <a:xfrm>
            <a:off x="7244180" y="2026606"/>
            <a:ext cx="4957494" cy="1581297"/>
          </a:xfrm>
          <a:prstGeom prst="rect">
            <a:avLst/>
          </a:prstGeom>
          <a:solidFill>
            <a:srgbClr val="CFD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C0C6628-3886-39E4-1ABC-6F89B0EE4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447" y="2653340"/>
            <a:ext cx="4620959" cy="615435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ontserrat" panose="02000505000000020004" pitchFamily="2" charset="0"/>
              </a:rPr>
              <a:t>ASBESTOS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6270AD-8F4F-4B2E-E87A-FFBDF70B2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787" y="5239364"/>
            <a:ext cx="2932931" cy="792777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Jordan Crane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03/12/2024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1E7768-5697-FF55-5920-A76AF6C653C9}"/>
              </a:ext>
            </a:extLst>
          </p:cNvPr>
          <p:cNvCxnSpPr>
            <a:cxnSpLocks/>
          </p:cNvCxnSpPr>
          <p:nvPr/>
        </p:nvCxnSpPr>
        <p:spPr>
          <a:xfrm>
            <a:off x="2286004" y="682751"/>
            <a:ext cx="913820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22C9EE-3FFD-3BB8-7ADE-AA0A9EB8E94E}"/>
              </a:ext>
            </a:extLst>
          </p:cNvPr>
          <p:cNvCxnSpPr>
            <a:cxnSpLocks/>
          </p:cNvCxnSpPr>
          <p:nvPr/>
        </p:nvCxnSpPr>
        <p:spPr>
          <a:xfrm>
            <a:off x="629919" y="6246876"/>
            <a:ext cx="1077719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6DCB4B5-EDE1-CBD4-3F1C-E85BCBA34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1" y="396572"/>
            <a:ext cx="1414620" cy="57235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44A14A-115C-123F-539F-B401377E4B65}"/>
              </a:ext>
            </a:extLst>
          </p:cNvPr>
          <p:cNvCxnSpPr>
            <a:cxnSpLocks/>
          </p:cNvCxnSpPr>
          <p:nvPr/>
        </p:nvCxnSpPr>
        <p:spPr>
          <a:xfrm flipV="1">
            <a:off x="629141" y="968930"/>
            <a:ext cx="0" cy="5277946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5FE331-E2BC-2E25-07CD-0119E8122671}"/>
              </a:ext>
            </a:extLst>
          </p:cNvPr>
          <p:cNvCxnSpPr>
            <a:cxnSpLocks/>
          </p:cNvCxnSpPr>
          <p:nvPr/>
        </p:nvCxnSpPr>
        <p:spPr>
          <a:xfrm flipV="1">
            <a:off x="11407110" y="682751"/>
            <a:ext cx="17103" cy="556605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1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05951-23C9-07FD-C7A8-F5D37F25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5" y="832051"/>
            <a:ext cx="6002110" cy="7532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tserrat Light" panose="00000400000000000000" pitchFamily="2" charset="0"/>
              </a:rPr>
              <a:t>What is Asbestos?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829E5-CCB1-4BE7-AAB7-EA150B71A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451" y="1994638"/>
            <a:ext cx="6240125" cy="372903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 Light" panose="00000400000000000000" pitchFamily="2" charset="0"/>
                <a:cs typeface="+mn-cs"/>
              </a:rPr>
              <a:t>Naturally occurring material found</a:t>
            </a:r>
            <a:br>
              <a:rPr lang="en-US" sz="2000" dirty="0">
                <a:latin typeface="Montserrat Light" panose="00000400000000000000" pitchFamily="2" charset="0"/>
                <a:cs typeface="+mn-cs"/>
              </a:rPr>
            </a:br>
            <a:r>
              <a:rPr lang="en-US" sz="2000" dirty="0">
                <a:latin typeface="Montserrat Light" panose="00000400000000000000" pitchFamily="2" charset="0"/>
                <a:cs typeface="+mn-cs"/>
              </a:rPr>
              <a:t>in rock and soil </a:t>
            </a:r>
          </a:p>
          <a:p>
            <a:r>
              <a:rPr lang="en-US" sz="2000" dirty="0">
                <a:latin typeface="Montserrat Light" panose="00000400000000000000" pitchFamily="2" charset="0"/>
                <a:cs typeface="+mn-cs"/>
              </a:rPr>
              <a:t>Fibrous</a:t>
            </a:r>
          </a:p>
          <a:p>
            <a:r>
              <a:rPr lang="en-US" sz="2000" dirty="0">
                <a:latin typeface="Montserrat Light" panose="00000400000000000000" pitchFamily="2" charset="0"/>
                <a:cs typeface="+mn-cs"/>
              </a:rPr>
              <a:t>Durable</a:t>
            </a:r>
          </a:p>
          <a:p>
            <a:r>
              <a:rPr lang="en-US" sz="2000" dirty="0">
                <a:latin typeface="Montserrat Light" panose="00000400000000000000" pitchFamily="2" charset="0"/>
                <a:cs typeface="+mn-cs"/>
              </a:rPr>
              <a:t>Heat resistant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latin typeface="Montserrat Light" panose="00000400000000000000" pitchFamily="2" charset="0"/>
                <a:cs typeface="+mn-cs"/>
              </a:rPr>
              <a:t>Used in:</a:t>
            </a:r>
          </a:p>
          <a:p>
            <a:pPr lvl="1"/>
            <a:r>
              <a:rPr lang="en-US" sz="2000" dirty="0">
                <a:latin typeface="Montserrat Light" panose="00000400000000000000" pitchFamily="2" charset="0"/>
              </a:rPr>
              <a:t>Roofing Shingles</a:t>
            </a:r>
          </a:p>
          <a:p>
            <a:pPr lvl="1"/>
            <a:r>
              <a:rPr lang="en-US" sz="2000" dirty="0">
                <a:latin typeface="Montserrat Light" panose="00000400000000000000" pitchFamily="2" charset="0"/>
              </a:rPr>
              <a:t>Tiles Paper Product</a:t>
            </a:r>
          </a:p>
          <a:p>
            <a:pPr lvl="1"/>
            <a:r>
              <a:rPr lang="en-US" sz="2000" dirty="0">
                <a:latin typeface="Montserrat Light" panose="00000400000000000000" pitchFamily="2" charset="0"/>
              </a:rPr>
              <a:t>Cement Products</a:t>
            </a:r>
          </a:p>
          <a:p>
            <a:pPr lvl="1"/>
            <a:endParaRPr lang="en-US" sz="2000" dirty="0">
              <a:latin typeface="Montserrat Light" panose="00000400000000000000" pitchFamily="2" charset="0"/>
            </a:endParaRPr>
          </a:p>
          <a:p>
            <a:pPr lvl="1"/>
            <a:endParaRPr lang="en-US" sz="2000" dirty="0">
              <a:latin typeface="Montserrat Light" panose="00000400000000000000" pitchFamily="2" charset="0"/>
              <a:cs typeface="+mn-cs"/>
            </a:endParaRPr>
          </a:p>
          <a:p>
            <a:endParaRPr lang="en-US" sz="2000" dirty="0">
              <a:latin typeface="Montserrat Light" panose="00000400000000000000" pitchFamily="2" charset="0"/>
              <a:cs typeface="+mn-cs"/>
            </a:endParaRPr>
          </a:p>
          <a:p>
            <a:endParaRPr lang="en-US" sz="2000" dirty="0">
              <a:latin typeface="Montserrat Light" panose="00000400000000000000" pitchFamily="2" charset="0"/>
              <a:cs typeface="+mn-cs"/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D2A6B-EAEB-79B9-95F4-AB7826D7E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818"/>
          <a:stretch/>
        </p:blipFill>
        <p:spPr>
          <a:xfrm>
            <a:off x="7199440" y="11"/>
            <a:ext cx="4992560" cy="6353591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F244F-0BAE-DE9B-7DDB-26835726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933980-57FF-4278-AB3E-F59389F1EED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89B29-DFFE-CA99-21E7-2523BE887E23}"/>
              </a:ext>
            </a:extLst>
          </p:cNvPr>
          <p:cNvSpPr/>
          <p:nvPr/>
        </p:nvSpPr>
        <p:spPr>
          <a:xfrm>
            <a:off x="0" y="630173"/>
            <a:ext cx="127000" cy="955088"/>
          </a:xfrm>
          <a:prstGeom prst="rect">
            <a:avLst/>
          </a:prstGeom>
          <a:solidFill>
            <a:srgbClr val="CFD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0B3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832933-9FFB-D59D-2DFB-58DFED0648F5}"/>
              </a:ext>
            </a:extLst>
          </p:cNvPr>
          <p:cNvGrpSpPr/>
          <p:nvPr/>
        </p:nvGrpSpPr>
        <p:grpSpPr>
          <a:xfrm>
            <a:off x="-9729" y="6264613"/>
            <a:ext cx="12324945" cy="603115"/>
            <a:chOff x="-149469" y="6330452"/>
            <a:chExt cx="12474413" cy="5275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6DAA9-A74E-5C93-ABE1-A02967AD47FE}"/>
                </a:ext>
              </a:extLst>
            </p:cNvPr>
            <p:cNvSpPr/>
            <p:nvPr/>
          </p:nvSpPr>
          <p:spPr>
            <a:xfrm>
              <a:off x="-149469" y="6330452"/>
              <a:ext cx="12474413" cy="527538"/>
            </a:xfrm>
            <a:prstGeom prst="rect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lide Number Placeholder 4">
              <a:extLst>
                <a:ext uri="{FF2B5EF4-FFF2-40B4-BE49-F238E27FC236}">
                  <a16:creationId xmlns:a16="http://schemas.microsoft.com/office/drawing/2014/main" id="{8FF28F8C-D2C0-88BD-0306-6E5498B7BA35}"/>
                </a:ext>
              </a:extLst>
            </p:cNvPr>
            <p:cNvSpPr txBox="1">
              <a:spLocks/>
            </p:cNvSpPr>
            <p:nvPr/>
          </p:nvSpPr>
          <p:spPr>
            <a:xfrm>
              <a:off x="8748717" y="6396486"/>
              <a:ext cx="3277800" cy="32058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rgbClr val="C7C9C8"/>
                  </a:solidFill>
                  <a:latin typeface="Montserrat" panose="02000505000000020004" pitchFamily="2" charset="0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2933980-57FF-4278-AB3E-F59389F1EED4}" type="slidenum">
                <a:rPr lang="en-US" smtClean="0"/>
                <a:pPr/>
                <a:t>2</a:t>
              </a:fld>
              <a:endParaRPr lang="en-US" dirty="0"/>
            </a:p>
          </p:txBody>
        </p:sp>
        <p:pic>
          <p:nvPicPr>
            <p:cNvPr id="15" name="Picture 14" descr="Shape, arrow&#10;&#10;Description automatically generated">
              <a:extLst>
                <a:ext uri="{FF2B5EF4-FFF2-40B4-BE49-F238E27FC236}">
                  <a16:creationId xmlns:a16="http://schemas.microsoft.com/office/drawing/2014/main" id="{DB37CAAA-5A54-2E52-DC44-2CD189411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7" y="6400913"/>
              <a:ext cx="235066" cy="386615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85F79EA-D85F-3848-5CF1-AE774B2AEEF6}"/>
                </a:ext>
              </a:extLst>
            </p:cNvPr>
            <p:cNvCxnSpPr>
              <a:cxnSpLocks/>
            </p:cNvCxnSpPr>
            <p:nvPr/>
          </p:nvCxnSpPr>
          <p:spPr>
            <a:xfrm>
              <a:off x="466303" y="6579228"/>
              <a:ext cx="11344566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581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4148-D839-8182-34E3-998DA4010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538" y="596280"/>
            <a:ext cx="6086220" cy="1013603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rgbClr val="55565A"/>
                </a:solidFill>
                <a:latin typeface="Montserrat Light" panose="00000400000000000000" pitchFamily="2" charset="0"/>
              </a:rPr>
              <a:t>Harm of Asbestos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9CF05-4BD7-0DF0-0F9E-B34D80512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227" y="2135925"/>
            <a:ext cx="6782108" cy="352075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5565A"/>
                </a:solidFill>
                <a:latin typeface="Montserrat Light" panose="00000400000000000000" pitchFamily="2" charset="0"/>
                <a:cs typeface="+mn-cs"/>
              </a:rPr>
              <a:t>Can cause injury to lungs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5565A"/>
                </a:solidFill>
                <a:latin typeface="Montserrat Light" panose="00000400000000000000" pitchFamily="2" charset="0"/>
                <a:cs typeface="+mn-cs"/>
              </a:rPr>
              <a:t>(asbestosis, lung cancer, mesothelioma)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5565A"/>
                </a:solidFill>
                <a:latin typeface="Montserrat Light" panose="00000400000000000000" pitchFamily="2" charset="0"/>
                <a:cs typeface="+mn-cs"/>
              </a:rPr>
              <a:t>Harmful when inhaled over an extended period of time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5565A"/>
                </a:solidFill>
                <a:latin typeface="Montserrat Light" panose="00000400000000000000" pitchFamily="2" charset="0"/>
                <a:cs typeface="+mn-cs"/>
              </a:rPr>
              <a:t>Impacts to those working in asbestos mining/milling or industries installing asbestos products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5565A"/>
                </a:solidFill>
                <a:latin typeface="Montserrat Light" panose="00000400000000000000" pitchFamily="2" charset="0"/>
                <a:cs typeface="+mn-cs"/>
              </a:rPr>
              <a:t>Pose little health risk if structure (pipe) is in stable condition 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22FAB9-4731-FD8A-F417-4802A06201D5}"/>
              </a:ext>
            </a:extLst>
          </p:cNvPr>
          <p:cNvCxnSpPr>
            <a:cxnSpLocks/>
          </p:cNvCxnSpPr>
          <p:nvPr/>
        </p:nvCxnSpPr>
        <p:spPr>
          <a:xfrm>
            <a:off x="4236720" y="1767468"/>
            <a:ext cx="0" cy="4054212"/>
          </a:xfrm>
          <a:prstGeom prst="line">
            <a:avLst/>
          </a:prstGeom>
          <a:ln w="19050">
            <a:solidFill>
              <a:srgbClr val="A0B3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343485D-9E9D-D6CE-8C44-84F33A4B2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624580"/>
            <a:ext cx="3851140" cy="233188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B9BC53-68CC-BAF8-F8B4-11DA79518F3A}"/>
              </a:ext>
            </a:extLst>
          </p:cNvPr>
          <p:cNvSpPr/>
          <p:nvPr/>
        </p:nvSpPr>
        <p:spPr>
          <a:xfrm>
            <a:off x="-9729" y="6264613"/>
            <a:ext cx="12324945" cy="603115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F04205D-8AFA-1E56-5337-DCE036FADD13}"/>
              </a:ext>
            </a:extLst>
          </p:cNvPr>
          <p:cNvSpPr txBox="1">
            <a:spLocks/>
          </p:cNvSpPr>
          <p:nvPr/>
        </p:nvSpPr>
        <p:spPr>
          <a:xfrm>
            <a:off x="8781839" y="6340107"/>
            <a:ext cx="3238526" cy="366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C7C9C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3980-57FF-4278-AB3E-F59389F1EED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ADA4CD0D-E68F-475A-8864-A401BEFF9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9" y="6345168"/>
            <a:ext cx="232249" cy="4420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3B8D90-CDAB-23E3-6081-47BF1F957CAF}"/>
              </a:ext>
            </a:extLst>
          </p:cNvPr>
          <p:cNvCxnSpPr>
            <a:cxnSpLocks/>
          </p:cNvCxnSpPr>
          <p:nvPr/>
        </p:nvCxnSpPr>
        <p:spPr>
          <a:xfrm>
            <a:off x="598665" y="6549030"/>
            <a:ext cx="1120863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6A7DE0-56ED-B4C3-56C9-E9E074AA459E}"/>
              </a:ext>
            </a:extLst>
          </p:cNvPr>
          <p:cNvSpPr/>
          <p:nvPr/>
        </p:nvSpPr>
        <p:spPr>
          <a:xfrm>
            <a:off x="0" y="630173"/>
            <a:ext cx="127000" cy="955088"/>
          </a:xfrm>
          <a:prstGeom prst="rect">
            <a:avLst/>
          </a:prstGeom>
          <a:solidFill>
            <a:srgbClr val="CFD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0B3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6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F472D-74D7-B396-49CB-93B00A77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8" y="630173"/>
            <a:ext cx="5334197" cy="103077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Asbestos in Waterlines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BEB94-9DF1-2084-D959-DCF554CC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841" y="1869866"/>
            <a:ext cx="5360780" cy="343787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Asbestos in concrete pipes (a.k.a. AC or </a:t>
            </a:r>
            <a:r>
              <a:rPr lang="en-US" sz="2000" dirty="0" err="1"/>
              <a:t>transite</a:t>
            </a:r>
            <a:r>
              <a:rPr lang="en-US" sz="2000" dirty="0"/>
              <a:t> pipe)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Used as reinforcing fiber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Used throughout the world,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Valued for reinforcing due to its strength and durability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Used from 1930s - 1970s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B1DE0-326D-31DE-F9A8-33B6912F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933980-57FF-4278-AB3E-F59389F1EED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9422DA-404B-E34B-1FB1-C077CEBE52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9790"/>
          <a:stretch/>
        </p:blipFill>
        <p:spPr>
          <a:xfrm>
            <a:off x="6857797" y="-8501"/>
            <a:ext cx="5334204" cy="6866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1601541-2575-A9CB-2B99-6BC1C8110F02}"/>
              </a:ext>
            </a:extLst>
          </p:cNvPr>
          <p:cNvSpPr/>
          <p:nvPr/>
        </p:nvSpPr>
        <p:spPr>
          <a:xfrm>
            <a:off x="11956868" y="1375957"/>
            <a:ext cx="235131" cy="4485496"/>
          </a:xfrm>
          <a:prstGeom prst="rect">
            <a:avLst/>
          </a:prstGeom>
          <a:solidFill>
            <a:srgbClr val="C7C9C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34636-C398-CAFE-B193-D5B95D9FA258}"/>
              </a:ext>
            </a:extLst>
          </p:cNvPr>
          <p:cNvSpPr/>
          <p:nvPr/>
        </p:nvSpPr>
        <p:spPr>
          <a:xfrm>
            <a:off x="-9729" y="6264613"/>
            <a:ext cx="12324945" cy="603115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05D3407-A19F-0000-A750-DB84004A375F}"/>
              </a:ext>
            </a:extLst>
          </p:cNvPr>
          <p:cNvSpPr txBox="1">
            <a:spLocks/>
          </p:cNvSpPr>
          <p:nvPr/>
        </p:nvSpPr>
        <p:spPr>
          <a:xfrm>
            <a:off x="8781839" y="6340107"/>
            <a:ext cx="3238526" cy="366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C7C9C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3980-57FF-4278-AB3E-F59389F1EED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10FD2440-20A3-B4D1-2DC3-98F8356F6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9" y="6345168"/>
            <a:ext cx="232249" cy="4420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5399E9-AB21-6925-05A7-344105E7BE72}"/>
              </a:ext>
            </a:extLst>
          </p:cNvPr>
          <p:cNvCxnSpPr>
            <a:cxnSpLocks/>
          </p:cNvCxnSpPr>
          <p:nvPr/>
        </p:nvCxnSpPr>
        <p:spPr>
          <a:xfrm>
            <a:off x="598665" y="6549030"/>
            <a:ext cx="1120863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EC81001-ACE3-ACAD-8ABA-03CFE3E623BB}"/>
              </a:ext>
            </a:extLst>
          </p:cNvPr>
          <p:cNvSpPr/>
          <p:nvPr/>
        </p:nvSpPr>
        <p:spPr>
          <a:xfrm>
            <a:off x="0" y="630173"/>
            <a:ext cx="127000" cy="955088"/>
          </a:xfrm>
          <a:prstGeom prst="rect">
            <a:avLst/>
          </a:prstGeom>
          <a:solidFill>
            <a:srgbClr val="CFD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0B3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02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DCE1B6-D535-833C-589A-8720B91F4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4B8EFE55-57B0-64DD-026D-4A9EF146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3E4B2-95AE-7816-FEFB-47222DFC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7" y="592332"/>
            <a:ext cx="5334197" cy="103077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Asbestos in Waterlines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0709-F57B-2617-2410-484A16335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456" y="1865039"/>
            <a:ext cx="5536423" cy="317519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Transite</a:t>
            </a:r>
            <a:r>
              <a:rPr lang="en-US" sz="2000" dirty="0"/>
              <a:t> pipe is assumed to have a lifespan of 50-70 years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use of </a:t>
            </a:r>
            <a:r>
              <a:rPr lang="en-US" sz="2000" dirty="0" err="1"/>
              <a:t>transite</a:t>
            </a:r>
            <a:r>
              <a:rPr lang="en-US" sz="2000" dirty="0"/>
              <a:t> pipe stopped in the 1980s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Transite</a:t>
            </a:r>
            <a:r>
              <a:rPr lang="en-US" sz="2000" dirty="0"/>
              <a:t> pipe is nearing the end of its useful life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Transite</a:t>
            </a:r>
            <a:r>
              <a:rPr lang="en-US" sz="2000" dirty="0"/>
              <a:t> pipe makes up about 18% of waterlines in the United States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8607E-F1CC-387B-F137-E55092EC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933980-57FF-4278-AB3E-F59389F1EED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8EA6D-0550-D246-D66E-F77B4A3AFE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9790"/>
          <a:stretch/>
        </p:blipFill>
        <p:spPr>
          <a:xfrm>
            <a:off x="6857797" y="-8501"/>
            <a:ext cx="5334204" cy="6866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FF016C-1A33-05F2-3338-23D96CD4D33A}"/>
              </a:ext>
            </a:extLst>
          </p:cNvPr>
          <p:cNvSpPr/>
          <p:nvPr/>
        </p:nvSpPr>
        <p:spPr>
          <a:xfrm>
            <a:off x="11956868" y="1375957"/>
            <a:ext cx="235131" cy="4485496"/>
          </a:xfrm>
          <a:prstGeom prst="rect">
            <a:avLst/>
          </a:prstGeom>
          <a:solidFill>
            <a:srgbClr val="C7C9C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04E29-CF90-BA0E-0386-360EB6472E41}"/>
              </a:ext>
            </a:extLst>
          </p:cNvPr>
          <p:cNvSpPr/>
          <p:nvPr/>
        </p:nvSpPr>
        <p:spPr>
          <a:xfrm>
            <a:off x="-9729" y="6264613"/>
            <a:ext cx="12324945" cy="603115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5550294-8932-6E0F-AA51-A3D30F38E7C5}"/>
              </a:ext>
            </a:extLst>
          </p:cNvPr>
          <p:cNvSpPr txBox="1">
            <a:spLocks/>
          </p:cNvSpPr>
          <p:nvPr/>
        </p:nvSpPr>
        <p:spPr>
          <a:xfrm>
            <a:off x="8781839" y="6340107"/>
            <a:ext cx="3238526" cy="366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C7C9C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3980-57FF-4278-AB3E-F59389F1EED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A6809836-8786-ED15-51D6-E456C4CDD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9" y="6345168"/>
            <a:ext cx="232249" cy="4420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1C8477-59E2-8A73-6657-CDB58898EADF}"/>
              </a:ext>
            </a:extLst>
          </p:cNvPr>
          <p:cNvCxnSpPr>
            <a:cxnSpLocks/>
          </p:cNvCxnSpPr>
          <p:nvPr/>
        </p:nvCxnSpPr>
        <p:spPr>
          <a:xfrm>
            <a:off x="598665" y="6549030"/>
            <a:ext cx="1120863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511C210-1AFB-D6A4-52F1-6A48F547B75F}"/>
              </a:ext>
            </a:extLst>
          </p:cNvPr>
          <p:cNvSpPr/>
          <p:nvPr/>
        </p:nvSpPr>
        <p:spPr>
          <a:xfrm>
            <a:off x="0" y="630173"/>
            <a:ext cx="127000" cy="955088"/>
          </a:xfrm>
          <a:prstGeom prst="rect">
            <a:avLst/>
          </a:prstGeom>
          <a:solidFill>
            <a:srgbClr val="CFD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0B3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7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9A97B-F52A-5D58-5ECC-4EADB5DD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9C3D-3DCA-CC94-E4D6-0810CFC1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13" y="494666"/>
            <a:ext cx="924513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Where can asbestos waterlines present a risk to human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0628-76CE-6CBA-0C18-DB016382F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887" y="3038285"/>
            <a:ext cx="4683358" cy="1814926"/>
          </a:xfrm>
        </p:spPr>
        <p:txBody>
          <a:bodyPr>
            <a:noAutofit/>
          </a:bodyPr>
          <a:lstStyle/>
          <a:p>
            <a:r>
              <a:rPr lang="en-US" sz="2000" dirty="0"/>
              <a:t>Working/performing maintenance on </a:t>
            </a:r>
            <a:r>
              <a:rPr lang="en-US" sz="2000" dirty="0" err="1"/>
              <a:t>transite</a:t>
            </a:r>
            <a:r>
              <a:rPr lang="en-US" sz="2000" dirty="0"/>
              <a:t> waterlines (cutting and tapping activities)</a:t>
            </a:r>
            <a:endParaRPr lang="en-US" sz="2400" dirty="0">
              <a:latin typeface="Montserrat Light" panose="00000400000000000000" pitchFamily="2" charset="0"/>
              <a:cs typeface="+mn-cs"/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58CE7-EFCD-D1E5-4409-685532AB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6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81415F-5B0A-8881-A77D-EDADA5380744}"/>
              </a:ext>
            </a:extLst>
          </p:cNvPr>
          <p:cNvGrpSpPr/>
          <p:nvPr/>
        </p:nvGrpSpPr>
        <p:grpSpPr>
          <a:xfrm>
            <a:off x="6294120" y="2999091"/>
            <a:ext cx="5059680" cy="1783963"/>
            <a:chOff x="7139940" y="2277532"/>
            <a:chExt cx="5059680" cy="178396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D5822CE-BD7F-9F16-EF4D-58CED3C86B1B}"/>
                </a:ext>
              </a:extLst>
            </p:cNvPr>
            <p:cNvGrpSpPr/>
            <p:nvPr/>
          </p:nvGrpSpPr>
          <p:grpSpPr>
            <a:xfrm>
              <a:off x="7139940" y="2277532"/>
              <a:ext cx="5059680" cy="1783963"/>
              <a:chOff x="7139940" y="2277532"/>
              <a:chExt cx="5059680" cy="178396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FF9CAF-99B7-0A39-B41E-C439410F1F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41029" y="2277532"/>
                <a:ext cx="5050971" cy="1783963"/>
              </a:xfrm>
              <a:prstGeom prst="rect">
                <a:avLst/>
              </a:prstGeom>
              <a:solidFill>
                <a:srgbClr val="A0B33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18BC271-4021-3696-0433-8561A184FB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6214" y="2419084"/>
                <a:ext cx="4622890" cy="3822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55565A"/>
                    </a:solidFill>
                    <a:latin typeface="Montserrat Light" panose="00000400000000000000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55565A"/>
                    </a:solidFill>
                    <a:latin typeface="Montserrat Light" panose="00000400000000000000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55565A"/>
                    </a:solidFill>
                    <a:latin typeface="Montserrat Light" panose="00000400000000000000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5565A"/>
                    </a:solidFill>
                    <a:latin typeface="Montserrat Light" panose="00000400000000000000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5565A"/>
                    </a:solidFill>
                    <a:latin typeface="Montserrat Light" panose="00000400000000000000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</a:rPr>
                  <a:t>SOME WAYS USERS CAN BE EXPOSED INCLUDE: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F63F08C-75EF-0CBA-564F-A3496571E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9940" y="2893094"/>
                <a:ext cx="505968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Content Placeholder 8" descr="Shower outline">
              <a:extLst>
                <a:ext uri="{FF2B5EF4-FFF2-40B4-BE49-F238E27FC236}">
                  <a16:creationId xmlns:a16="http://schemas.microsoft.com/office/drawing/2014/main" id="{4C8DD671-16E1-A316-D1CD-09CDB390C462}"/>
                </a:ext>
              </a:extLst>
            </p:cNvPr>
            <p:cNvPicPr>
              <a:picLocks noGrp="1" noChangeAspect="1"/>
            </p:cNvPicPr>
            <p:nvPr>
              <p:ph sz="half" idx="2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11641" y="3051396"/>
              <a:ext cx="914400" cy="914400"/>
            </a:xfrm>
          </p:spPr>
        </p:pic>
        <p:pic>
          <p:nvPicPr>
            <p:cNvPr id="11" name="Graphic 10" descr="Washing Machine outline">
              <a:extLst>
                <a:ext uri="{FF2B5EF4-FFF2-40B4-BE49-F238E27FC236}">
                  <a16:creationId xmlns:a16="http://schemas.microsoft.com/office/drawing/2014/main" id="{60A44917-823B-E9F9-DC82-92EFC92FC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82841" y="3051395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Sink outline">
              <a:extLst>
                <a:ext uri="{FF2B5EF4-FFF2-40B4-BE49-F238E27FC236}">
                  <a16:creationId xmlns:a16="http://schemas.microsoft.com/office/drawing/2014/main" id="{9DBC6C53-9E0D-A57C-51B0-8BD0B8AA9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06125" y="3051395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BD70A1-7C25-3307-CBE5-AFE577CBC686}"/>
              </a:ext>
            </a:extLst>
          </p:cNvPr>
          <p:cNvGrpSpPr/>
          <p:nvPr/>
        </p:nvGrpSpPr>
        <p:grpSpPr>
          <a:xfrm>
            <a:off x="6293428" y="4770324"/>
            <a:ext cx="5059680" cy="715011"/>
            <a:chOff x="7078892" y="4516182"/>
            <a:chExt cx="5059680" cy="71501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39EBCF6-5A1E-4A58-5731-E10A68C8717B}"/>
                </a:ext>
              </a:extLst>
            </p:cNvPr>
            <p:cNvGrpSpPr/>
            <p:nvPr/>
          </p:nvGrpSpPr>
          <p:grpSpPr>
            <a:xfrm>
              <a:off x="7078892" y="4516182"/>
              <a:ext cx="5059680" cy="715011"/>
              <a:chOff x="7139940" y="4061496"/>
              <a:chExt cx="5059680" cy="71501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EC0647-9864-A60F-0B24-4BF5113EB6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39940" y="4061496"/>
                <a:ext cx="5059680" cy="715011"/>
              </a:xfrm>
              <a:prstGeom prst="rect">
                <a:avLst/>
              </a:prstGeom>
              <a:solidFill>
                <a:srgbClr val="55565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CB4294-D788-99BD-8795-00466B1042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2895" y="4138387"/>
                <a:ext cx="11691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  <a:latin typeface="Montserrat Light" panose="00000400000000000000" pitchFamily="2" charset="0"/>
                  </a:rPr>
                  <a:t>WASHING LAUNDRY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9AC8B8-DA44-60CF-87DA-808AD18F23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4278" y="4136439"/>
                <a:ext cx="11691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  <a:latin typeface="Montserrat Light" panose="00000400000000000000" pitchFamily="2" charset="0"/>
                  </a:rPr>
                  <a:t>HOT SHOWERS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C4C982-472C-9977-5FD2-983C7A8BF1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26659" y="4152583"/>
                <a:ext cx="11691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  <a:latin typeface="Montserrat Light" panose="00000400000000000000" pitchFamily="2" charset="0"/>
                  </a:rPr>
                  <a:t>WASHING DISHES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49CF59-E222-A0CD-58FB-7F9339AC72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8892" y="4516182"/>
              <a:ext cx="505968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0A85BA-D667-4A6C-2053-2E7C99FDEF7B}"/>
              </a:ext>
            </a:extLst>
          </p:cNvPr>
          <p:cNvGrpSpPr/>
          <p:nvPr/>
        </p:nvGrpSpPr>
        <p:grpSpPr>
          <a:xfrm>
            <a:off x="6239323" y="2331189"/>
            <a:ext cx="5357256" cy="788598"/>
            <a:chOff x="6650931" y="2311888"/>
            <a:chExt cx="4916255" cy="723682"/>
          </a:xfrm>
        </p:grpSpPr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C07B7362-D4FC-098D-4C56-36F6F773B714}"/>
                </a:ext>
              </a:extLst>
            </p:cNvPr>
            <p:cNvSpPr txBox="1">
              <a:spLocks/>
            </p:cNvSpPr>
            <p:nvPr/>
          </p:nvSpPr>
          <p:spPr>
            <a:xfrm>
              <a:off x="7143432" y="2356478"/>
              <a:ext cx="4423754" cy="6790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sz="5500" dirty="0"/>
                <a:t>PIPE CORROSION RELEASES ASBESTOS WHICH CAN EXPOSE USERS.</a:t>
              </a:r>
            </a:p>
            <a:p>
              <a:pPr algn="ctr"/>
              <a:endParaRPr lang="en-US" sz="2000" dirty="0"/>
            </a:p>
          </p:txBody>
        </p:sp>
        <p:pic>
          <p:nvPicPr>
            <p:cNvPr id="47" name="Graphic 46" descr="Information with solid fill">
              <a:extLst>
                <a:ext uri="{FF2B5EF4-FFF2-40B4-BE49-F238E27FC236}">
                  <a16:creationId xmlns:a16="http://schemas.microsoft.com/office/drawing/2014/main" id="{1872D14F-25C5-8F2C-D693-E0930C14D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50931" y="2311888"/>
              <a:ext cx="511655" cy="51165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87BC4A7-E0CE-0A83-6E26-769AC0D647F2}"/>
              </a:ext>
            </a:extLst>
          </p:cNvPr>
          <p:cNvSpPr/>
          <p:nvPr/>
        </p:nvSpPr>
        <p:spPr>
          <a:xfrm>
            <a:off x="-9729" y="6264613"/>
            <a:ext cx="12324945" cy="603115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B4DD4A98-820F-9DCD-6605-2F39178D3581}"/>
              </a:ext>
            </a:extLst>
          </p:cNvPr>
          <p:cNvSpPr txBox="1">
            <a:spLocks/>
          </p:cNvSpPr>
          <p:nvPr/>
        </p:nvSpPr>
        <p:spPr>
          <a:xfrm>
            <a:off x="8781839" y="6340107"/>
            <a:ext cx="3238526" cy="366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C7C9C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3980-57FF-4278-AB3E-F59389F1EED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1" name="Picture 20" descr="Shape, arrow&#10;&#10;Description automatically generated">
            <a:extLst>
              <a:ext uri="{FF2B5EF4-FFF2-40B4-BE49-F238E27FC236}">
                <a16:creationId xmlns:a16="http://schemas.microsoft.com/office/drawing/2014/main" id="{4F7A03C5-D6E3-4AE3-A712-25B0CD924D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9" y="6345168"/>
            <a:ext cx="232249" cy="44200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8B1EC8-E269-63C7-7EC6-E28F7D540A0C}"/>
              </a:ext>
            </a:extLst>
          </p:cNvPr>
          <p:cNvCxnSpPr>
            <a:cxnSpLocks/>
          </p:cNvCxnSpPr>
          <p:nvPr/>
        </p:nvCxnSpPr>
        <p:spPr>
          <a:xfrm>
            <a:off x="598665" y="6549030"/>
            <a:ext cx="1120863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E05DBBD-77FF-E456-1DD8-A25DBB06F860}"/>
              </a:ext>
            </a:extLst>
          </p:cNvPr>
          <p:cNvSpPr/>
          <p:nvPr/>
        </p:nvSpPr>
        <p:spPr>
          <a:xfrm>
            <a:off x="0" y="630173"/>
            <a:ext cx="127000" cy="955088"/>
          </a:xfrm>
          <a:prstGeom prst="rect">
            <a:avLst/>
          </a:prstGeom>
          <a:solidFill>
            <a:srgbClr val="CFD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0B3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6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B135C-01DB-51C3-B2F5-B7B348EA2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0C243-BDDF-0BF1-293C-53F8F728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860" y="6356350"/>
            <a:ext cx="1533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933980-57FF-4278-AB3E-F59389F1EED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441496-9660-F39F-699C-CFB0BE565061}"/>
              </a:ext>
            </a:extLst>
          </p:cNvPr>
          <p:cNvSpPr>
            <a:spLocks/>
          </p:cNvSpPr>
          <p:nvPr/>
        </p:nvSpPr>
        <p:spPr>
          <a:xfrm>
            <a:off x="4663439" y="-10160"/>
            <a:ext cx="76001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90064-2D47-8AF5-A4FE-22338D93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320" y="1382512"/>
            <a:ext cx="6756400" cy="4679329"/>
          </a:xfrm>
        </p:spPr>
        <p:txBody>
          <a:bodyPr anchor="ctr">
            <a:normAutofit/>
          </a:bodyPr>
          <a:lstStyle/>
          <a:p>
            <a:pPr>
              <a:buClr>
                <a:srgbClr val="55565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Montserrat Light" panose="00000400000000000000" pitchFamily="2" charset="0"/>
                <a:cs typeface="+mn-cs"/>
              </a:rPr>
              <a:t>DEQ requires sampling for asbestos in the distribution system </a:t>
            </a:r>
          </a:p>
          <a:p>
            <a:pPr lvl="1">
              <a:buClr>
                <a:srgbClr val="55565A"/>
              </a:buClr>
            </a:pPr>
            <a:r>
              <a:rPr lang="en-US" sz="2000" dirty="0">
                <a:latin typeface="Montserrat Light" panose="00000400000000000000" pitchFamily="2" charset="0"/>
                <a:cs typeface="+mn-cs"/>
              </a:rPr>
              <a:t>Sample every 9 years </a:t>
            </a:r>
          </a:p>
          <a:p>
            <a:pPr lvl="1">
              <a:buClr>
                <a:srgbClr val="55565A"/>
              </a:buClr>
            </a:pPr>
            <a:r>
              <a:rPr lang="en-US" sz="2000" dirty="0">
                <a:latin typeface="Montserrat Light" panose="00000400000000000000" pitchFamily="2" charset="0"/>
                <a:cs typeface="+mn-cs"/>
              </a:rPr>
              <a:t>DEQ has never seen an asbestos problem in the Boise Region (including Elmore County)</a:t>
            </a:r>
          </a:p>
          <a:p>
            <a:pPr lvl="1">
              <a:buClr>
                <a:srgbClr val="55565A"/>
              </a:buClr>
            </a:pPr>
            <a:r>
              <a:rPr lang="en-US" sz="2000" dirty="0">
                <a:latin typeface="Montserrat Light" panose="00000400000000000000" pitchFamily="2" charset="0"/>
                <a:cs typeface="+mn-cs"/>
              </a:rPr>
              <a:t>If there were a problem, DEQ would put the City on a quarterly sampling monitoring plan </a:t>
            </a:r>
            <a:endParaRPr lang="en-US" sz="2000" dirty="0">
              <a:latin typeface="Montserrat Light" panose="00000400000000000000" pitchFamily="2" charset="0"/>
            </a:endParaRPr>
          </a:p>
          <a:p>
            <a:pPr lvl="1">
              <a:buClr>
                <a:srgbClr val="55565A"/>
              </a:buClr>
            </a:pPr>
            <a:r>
              <a:rPr lang="en-US" sz="2000" dirty="0">
                <a:latin typeface="Montserrat Light" panose="00000400000000000000" pitchFamily="2" charset="0"/>
                <a:cs typeface="+mn-cs"/>
              </a:rPr>
              <a:t>If the quarterly sampling showed an issue, DEQ would work with the system to address asbestos </a:t>
            </a:r>
          </a:p>
          <a:p>
            <a:pPr lvl="1">
              <a:buClr>
                <a:srgbClr val="55565A"/>
              </a:buClr>
            </a:pPr>
            <a:r>
              <a:rPr lang="en-US" sz="2000" dirty="0">
                <a:latin typeface="Montserrat Light" panose="00000400000000000000" pitchFamily="2" charset="0"/>
                <a:cs typeface="+mn-cs"/>
              </a:rPr>
              <a:t>The City is not on a quarterly sampling requirement, nor has received any compliance letters from DEQ to address </a:t>
            </a:r>
            <a:r>
              <a:rPr lang="en-US" sz="2000" dirty="0" err="1">
                <a:latin typeface="Montserrat Light" panose="00000400000000000000" pitchFamily="2" charset="0"/>
                <a:cs typeface="+mn-cs"/>
              </a:rPr>
              <a:t>transite</a:t>
            </a:r>
            <a:r>
              <a:rPr lang="en-US" sz="2000" dirty="0">
                <a:latin typeface="Montserrat Light" panose="00000400000000000000" pitchFamily="2" charset="0"/>
                <a:cs typeface="+mn-cs"/>
              </a:rPr>
              <a:t> pipe in the distribution system.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58A519-83A6-36D2-5976-36B19D907D48}"/>
              </a:ext>
            </a:extLst>
          </p:cNvPr>
          <p:cNvSpPr>
            <a:spLocks/>
          </p:cNvSpPr>
          <p:nvPr/>
        </p:nvSpPr>
        <p:spPr>
          <a:xfrm>
            <a:off x="-28565" y="-10160"/>
            <a:ext cx="4692003" cy="6868159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C25D1-9196-356F-F03C-43D10B3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</a:t>
            </a:r>
            <a:r>
              <a:rPr lang="en-US" dirty="0">
                <a:solidFill>
                  <a:srgbClr val="FFFFFF"/>
                </a:solidFill>
                <a:latin typeface="Montserrat Light" panose="00000400000000000000" pitchFamily="2" charset="0"/>
              </a:rPr>
              <a:t>ountain Home Water Quality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588925-DB44-C96B-7533-9F946E5BCD9D}"/>
              </a:ext>
            </a:extLst>
          </p:cNvPr>
          <p:cNvSpPr/>
          <p:nvPr/>
        </p:nvSpPr>
        <p:spPr>
          <a:xfrm>
            <a:off x="-35512" y="2228998"/>
            <a:ext cx="128670" cy="2251562"/>
          </a:xfrm>
          <a:prstGeom prst="rect">
            <a:avLst/>
          </a:prstGeom>
          <a:solidFill>
            <a:srgbClr val="CFD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0B3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Graphic 22" descr="Mountains outline">
            <a:extLst>
              <a:ext uri="{FF2B5EF4-FFF2-40B4-BE49-F238E27FC236}">
                <a16:creationId xmlns:a16="http://schemas.microsoft.com/office/drawing/2014/main" id="{B9CE0797-051F-9359-3984-F69C6E9DC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1173480"/>
            <a:ext cx="914400" cy="9144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893A24A-0A85-E013-F100-193F64167EEC}"/>
              </a:ext>
            </a:extLst>
          </p:cNvPr>
          <p:cNvGrpSpPr/>
          <p:nvPr/>
        </p:nvGrpSpPr>
        <p:grpSpPr>
          <a:xfrm>
            <a:off x="4663438" y="209738"/>
            <a:ext cx="7600164" cy="1097280"/>
            <a:chOff x="4307840" y="182880"/>
            <a:chExt cx="7955762" cy="109728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A4B6EC-5638-9698-C38B-A3459AC4D92A}"/>
                </a:ext>
              </a:extLst>
            </p:cNvPr>
            <p:cNvSpPr/>
            <p:nvPr/>
          </p:nvSpPr>
          <p:spPr>
            <a:xfrm>
              <a:off x="4307840" y="182880"/>
              <a:ext cx="7955762" cy="1097280"/>
            </a:xfrm>
            <a:prstGeom prst="rect">
              <a:avLst/>
            </a:prstGeom>
            <a:solidFill>
              <a:srgbClr val="A0B3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31C9F10C-71AD-8159-6F27-15EE6AF84099}"/>
                </a:ext>
              </a:extLst>
            </p:cNvPr>
            <p:cNvSpPr txBox="1">
              <a:spLocks/>
            </p:cNvSpPr>
            <p:nvPr/>
          </p:nvSpPr>
          <p:spPr>
            <a:xfrm>
              <a:off x="4972286" y="329607"/>
              <a:ext cx="6756400" cy="8997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55565A"/>
                  </a:solidFill>
                  <a:latin typeface="Montserrat Light" panose="000004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solidFill>
                  <a:schemeClr val="bg1"/>
                </a:solidFill>
              </a:endParaRPr>
            </a:p>
            <a:p>
              <a:pPr marL="457200" lvl="1" indent="0">
                <a:buNone/>
              </a:pPr>
              <a:endParaRPr lang="en-US" sz="20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FB7146E-902B-138C-DF09-B58E9AED2240}"/>
              </a:ext>
            </a:extLst>
          </p:cNvPr>
          <p:cNvSpPr/>
          <p:nvPr/>
        </p:nvSpPr>
        <p:spPr>
          <a:xfrm>
            <a:off x="-9729" y="6264613"/>
            <a:ext cx="12324945" cy="603115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687A482-A969-6790-BE91-739B123A17EE}"/>
              </a:ext>
            </a:extLst>
          </p:cNvPr>
          <p:cNvSpPr txBox="1">
            <a:spLocks/>
          </p:cNvSpPr>
          <p:nvPr/>
        </p:nvSpPr>
        <p:spPr>
          <a:xfrm>
            <a:off x="8781839" y="6340107"/>
            <a:ext cx="3238526" cy="366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C7C9C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3980-57FF-4278-AB3E-F59389F1EED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918970CA-8FC3-3CE1-0B15-15FC22AE2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9" y="6345168"/>
            <a:ext cx="232249" cy="44200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35C9D8-D42F-02FF-87F1-C8648118B7F0}"/>
              </a:ext>
            </a:extLst>
          </p:cNvPr>
          <p:cNvCxnSpPr>
            <a:cxnSpLocks/>
          </p:cNvCxnSpPr>
          <p:nvPr/>
        </p:nvCxnSpPr>
        <p:spPr>
          <a:xfrm>
            <a:off x="598665" y="6549030"/>
            <a:ext cx="1120863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61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E2C69-9135-1A6A-976C-AB6E09BC9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7FC9-94A9-C988-0B6F-7A90936B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38" y="696388"/>
            <a:ext cx="10515600" cy="691515"/>
          </a:xfrm>
        </p:spPr>
        <p:txBody>
          <a:bodyPr>
            <a:normAutofit/>
          </a:bodyPr>
          <a:lstStyle/>
          <a:p>
            <a:r>
              <a:rPr lang="en-US" sz="3600" dirty="0"/>
              <a:t>Mountain Home Asbestos Pipe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DEE8-A4C0-6AFB-888C-CA6D591AF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538" y="1675133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55565A"/>
                </a:solidFill>
                <a:latin typeface="Montserrat Light" panose="00000400000000000000" pitchFamily="2" charset="0"/>
                <a:cs typeface="+mn-cs"/>
              </a:rPr>
              <a:t>8,400 feet of 6” </a:t>
            </a:r>
            <a:r>
              <a:rPr lang="en-US" sz="2000" dirty="0" err="1">
                <a:solidFill>
                  <a:srgbClr val="55565A"/>
                </a:solidFill>
                <a:latin typeface="Montserrat Light" panose="00000400000000000000" pitchFamily="2" charset="0"/>
                <a:cs typeface="+mn-cs"/>
              </a:rPr>
              <a:t>transite</a:t>
            </a:r>
            <a:r>
              <a:rPr lang="en-US" sz="2000" dirty="0">
                <a:solidFill>
                  <a:srgbClr val="55565A"/>
                </a:solidFill>
                <a:latin typeface="Montserrat Light" panose="00000400000000000000" pitchFamily="2" charset="0"/>
                <a:cs typeface="+mn-cs"/>
              </a:rPr>
              <a:t> pipe </a:t>
            </a:r>
          </a:p>
          <a:p>
            <a:r>
              <a:rPr lang="en-US" sz="2000" dirty="0">
                <a:latin typeface="Montserrat Light" panose="00000400000000000000" pitchFamily="2" charset="0"/>
                <a:cs typeface="+mn-cs"/>
              </a:rPr>
              <a:t>1.8% of total distribution pipe</a:t>
            </a:r>
            <a:endParaRPr lang="en-US" sz="2000" dirty="0"/>
          </a:p>
          <a:p>
            <a:r>
              <a:rPr lang="en-US" sz="2000" dirty="0">
                <a:latin typeface="Montserrat Light" panose="00000400000000000000" pitchFamily="2" charset="0"/>
                <a:cs typeface="+mn-cs"/>
              </a:rPr>
              <a:t>Collaboration across multiple disciplines and offices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Montserrat Light" panose="00000400000000000000" pitchFamily="2" charset="0"/>
                <a:cs typeface="+mn-cs"/>
              </a:rPr>
              <a:t>The locations with </a:t>
            </a:r>
            <a:r>
              <a:rPr lang="en-US" sz="2000" dirty="0" err="1">
                <a:latin typeface="Montserrat Light" panose="00000400000000000000" pitchFamily="2" charset="0"/>
                <a:cs typeface="+mn-cs"/>
              </a:rPr>
              <a:t>transite</a:t>
            </a:r>
            <a:r>
              <a:rPr lang="en-US" sz="2000" dirty="0">
                <a:latin typeface="Montserrat Light" panose="00000400000000000000" pitchFamily="2" charset="0"/>
                <a:cs typeface="+mn-cs"/>
              </a:rPr>
              <a:t> pipes were identified in the Water Master Plan for replacement as Priority 1 projects due to the age and difficulty in maintaining</a:t>
            </a:r>
          </a:p>
          <a:p>
            <a:endParaRPr lang="en-US" sz="2800" dirty="0">
              <a:latin typeface="Montserrat Light" panose="00000400000000000000" pitchFamily="2" charset="0"/>
              <a:cs typeface="+mn-cs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753A1-198A-1A5D-6A6B-0CE500DE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79F330-4511-CC5F-8FB1-1F2D5DF8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138" y="1257129"/>
            <a:ext cx="6363227" cy="48612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611D6-026F-22EE-7BB6-C7BEFF4EE64D}"/>
              </a:ext>
            </a:extLst>
          </p:cNvPr>
          <p:cNvSpPr/>
          <p:nvPr/>
        </p:nvSpPr>
        <p:spPr>
          <a:xfrm>
            <a:off x="-9729" y="6264613"/>
            <a:ext cx="12324945" cy="603115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B8A59DF-5009-AB89-D874-6919CB0624E6}"/>
              </a:ext>
            </a:extLst>
          </p:cNvPr>
          <p:cNvSpPr txBox="1">
            <a:spLocks/>
          </p:cNvSpPr>
          <p:nvPr/>
        </p:nvSpPr>
        <p:spPr>
          <a:xfrm>
            <a:off x="8781839" y="6340107"/>
            <a:ext cx="3238526" cy="366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C7C9C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3980-57FF-4278-AB3E-F59389F1EED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51B8FCD6-D0AF-A42D-8FFF-64D5D65D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9" y="6345168"/>
            <a:ext cx="232249" cy="4420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959301-8E53-07F9-066C-DF9EE94254AD}"/>
              </a:ext>
            </a:extLst>
          </p:cNvPr>
          <p:cNvCxnSpPr>
            <a:cxnSpLocks/>
          </p:cNvCxnSpPr>
          <p:nvPr/>
        </p:nvCxnSpPr>
        <p:spPr>
          <a:xfrm>
            <a:off x="598665" y="6549030"/>
            <a:ext cx="1120863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531F4F8-E191-7952-3EEA-B190DC5BDE82}"/>
              </a:ext>
            </a:extLst>
          </p:cNvPr>
          <p:cNvSpPr/>
          <p:nvPr/>
        </p:nvSpPr>
        <p:spPr>
          <a:xfrm>
            <a:off x="0" y="630173"/>
            <a:ext cx="127000" cy="955088"/>
          </a:xfrm>
          <a:prstGeom prst="rect">
            <a:avLst/>
          </a:prstGeom>
          <a:solidFill>
            <a:srgbClr val="CFD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0B3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00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C4C9-33D6-240F-18D6-EFD677CD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71" y="555853"/>
            <a:ext cx="5847079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Status of CIP Projects to Replace </a:t>
            </a:r>
            <a:r>
              <a:rPr lang="en-US" sz="4000" dirty="0" err="1"/>
              <a:t>Transite</a:t>
            </a:r>
            <a:r>
              <a:rPr lang="en-US" sz="4000" dirty="0"/>
              <a:t> Pipe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20731-528E-0E9F-9CBE-5C2F585E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2567305"/>
            <a:ext cx="5847079" cy="3366135"/>
          </a:xfrm>
        </p:spPr>
        <p:txBody>
          <a:bodyPr/>
          <a:lstStyle/>
          <a:p>
            <a:r>
              <a:rPr lang="en-US" sz="2000" dirty="0"/>
              <a:t>CIP Project 1.2 – Project has been designed. Waiting for budget to bid and construct</a:t>
            </a:r>
          </a:p>
          <a:p>
            <a:endParaRPr lang="en-US" sz="2000" dirty="0"/>
          </a:p>
          <a:p>
            <a:r>
              <a:rPr lang="en-US" sz="2000" dirty="0"/>
              <a:t>CIP Project 1.3 &amp; 1.5 – Currently being designed. Scheduled to bid during winter 2024-2025.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1DFD4-0753-6124-553A-2D050216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980-57FF-4278-AB3E-F59389F1EED4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Rolls of blueprints">
            <a:extLst>
              <a:ext uri="{FF2B5EF4-FFF2-40B4-BE49-F238E27FC236}">
                <a16:creationId xmlns:a16="http://schemas.microsoft.com/office/drawing/2014/main" id="{F3195FEB-6DB3-7B03-6891-A46B4C126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49863" r="-1" b="-1"/>
          <a:stretch/>
        </p:blipFill>
        <p:spPr>
          <a:xfrm>
            <a:off x="7040821" y="0"/>
            <a:ext cx="5151179" cy="62991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A775F8-36FB-9F97-F8E2-6EA3F2035170}"/>
              </a:ext>
            </a:extLst>
          </p:cNvPr>
          <p:cNvSpPr/>
          <p:nvPr/>
        </p:nvSpPr>
        <p:spPr>
          <a:xfrm>
            <a:off x="-9729" y="6264613"/>
            <a:ext cx="12324945" cy="603115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3EF1F2C-A1F8-67DA-E872-1E5D74DBAD35}"/>
              </a:ext>
            </a:extLst>
          </p:cNvPr>
          <p:cNvSpPr txBox="1">
            <a:spLocks/>
          </p:cNvSpPr>
          <p:nvPr/>
        </p:nvSpPr>
        <p:spPr>
          <a:xfrm>
            <a:off x="8781839" y="6340107"/>
            <a:ext cx="3238526" cy="366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C7C9C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33980-57FF-4278-AB3E-F59389F1EED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61F55FCC-C31E-C0A0-2AC1-1016ADBCC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9" y="6345168"/>
            <a:ext cx="232249" cy="4420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ED872D-722C-37AE-981F-E82C3D5F6906}"/>
              </a:ext>
            </a:extLst>
          </p:cNvPr>
          <p:cNvCxnSpPr>
            <a:cxnSpLocks/>
          </p:cNvCxnSpPr>
          <p:nvPr/>
        </p:nvCxnSpPr>
        <p:spPr>
          <a:xfrm>
            <a:off x="598665" y="6549030"/>
            <a:ext cx="1120863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B76EC-31F7-8466-54CE-DD99791E3922}"/>
              </a:ext>
            </a:extLst>
          </p:cNvPr>
          <p:cNvSpPr/>
          <p:nvPr/>
        </p:nvSpPr>
        <p:spPr>
          <a:xfrm>
            <a:off x="0" y="630173"/>
            <a:ext cx="127000" cy="955088"/>
          </a:xfrm>
          <a:prstGeom prst="rect">
            <a:avLst/>
          </a:prstGeom>
          <a:solidFill>
            <a:srgbClr val="CFD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0B3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90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B9560269EC246B9EC72339FCCAEE2" ma:contentTypeVersion="12" ma:contentTypeDescription="Create a new document." ma:contentTypeScope="" ma:versionID="703ca674a2f44d3894043cc90620ef84">
  <xsd:schema xmlns:xsd="http://www.w3.org/2001/XMLSchema" xmlns:xs="http://www.w3.org/2001/XMLSchema" xmlns:p="http://schemas.microsoft.com/office/2006/metadata/properties" xmlns:ns3="b343d14f-ecba-4f09-8c03-7fdda030efa3" xmlns:ns4="ba6916ea-0bba-4a36-b3e9-bf235e9fd2c3" targetNamespace="http://schemas.microsoft.com/office/2006/metadata/properties" ma:root="true" ma:fieldsID="281c5887150cfcc26eae3cb1f0ebfbef" ns3:_="" ns4:_="">
    <xsd:import namespace="b343d14f-ecba-4f09-8c03-7fdda030efa3"/>
    <xsd:import namespace="ba6916ea-0bba-4a36-b3e9-bf235e9fd2c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3d14f-ecba-4f09-8c03-7fdda030efa3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916ea-0bba-4a36-b3e9-bf235e9fd2c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43d14f-ecba-4f09-8c03-7fdda030ef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6BEE27-0727-4324-B9AC-D13AC3F36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3d14f-ecba-4f09-8c03-7fdda030efa3"/>
    <ds:schemaRef ds:uri="ba6916ea-0bba-4a36-b3e9-bf235e9fd2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88CAF5-5DC0-4FC3-8C4D-F505650F7191}">
  <ds:schemaRefs>
    <ds:schemaRef ds:uri="http://schemas.microsoft.com/office/2006/metadata/properties"/>
    <ds:schemaRef ds:uri="http://schemas.microsoft.com/office/2006/documentManagement/types"/>
    <ds:schemaRef ds:uri="b343d14f-ecba-4f09-8c03-7fdda030efa3"/>
    <ds:schemaRef ds:uri="http://schemas.microsoft.com/office/infopath/2007/PartnerControls"/>
    <ds:schemaRef ds:uri="ba6916ea-0bba-4a36-b3e9-bf235e9fd2c3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6CEE801-7925-4EE7-B294-6FE907FD7C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851</Words>
  <Application>Microsoft Office PowerPoint</Application>
  <PresentationFormat>Widescreen</PresentationFormat>
  <Paragraphs>103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Montserrat</vt:lpstr>
      <vt:lpstr>Montserrat ExtraLight</vt:lpstr>
      <vt:lpstr>Montserrat Light</vt:lpstr>
      <vt:lpstr>Wingdings</vt:lpstr>
      <vt:lpstr>Office Theme</vt:lpstr>
      <vt:lpstr>ASBESTOS</vt:lpstr>
      <vt:lpstr>What is Asbestos?</vt:lpstr>
      <vt:lpstr>Harm of Asbestos</vt:lpstr>
      <vt:lpstr>Asbestos in Waterlines</vt:lpstr>
      <vt:lpstr>Asbestos in Waterlines</vt:lpstr>
      <vt:lpstr>Where can asbestos waterlines present a risk to human health?</vt:lpstr>
      <vt:lpstr>Mountain Home Water Quality</vt:lpstr>
      <vt:lpstr>Mountain Home Asbestos Pipe</vt:lpstr>
      <vt:lpstr>Status of CIP Projects to Replace Transite Pipe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Asbestos</dc:title>
  <dc:creator>Abby Gearing</dc:creator>
  <cp:lastModifiedBy>Jordan Crane</cp:lastModifiedBy>
  <cp:revision>10</cp:revision>
  <dcterms:created xsi:type="dcterms:W3CDTF">2024-03-04T21:44:39Z</dcterms:created>
  <dcterms:modified xsi:type="dcterms:W3CDTF">2024-03-06T22:12:32Z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0x010100994B9560269EC246B9EC72339FCCAEE2</vt:lpwstr>
  </property>
</Properties>
</file>